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4.xml" ContentType="application/vnd.openxmlformats-officedocument.themeOverride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handoutMasters/handoutMaster1.xml" ContentType="application/vnd.openxmlformats-officedocument.presentationml.handoutMaster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style5.xml" ContentType="application/vnd.ms-office.chart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theme/themeOverride3.xml" ContentType="application/vnd.openxmlformats-officedocument.themeOverrid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olors3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648" r:id="rId2"/>
    <p:sldMasterId id="2147483685" r:id="rId3"/>
    <p:sldMasterId id="2147483726" r:id="rId4"/>
  </p:sldMasterIdLst>
  <p:notesMasterIdLst>
    <p:notesMasterId r:id="rId25"/>
  </p:notesMasterIdLst>
  <p:handoutMasterIdLst>
    <p:handoutMasterId r:id="rId26"/>
  </p:handoutMasterIdLst>
  <p:sldIdLst>
    <p:sldId id="313" r:id="rId5"/>
    <p:sldId id="330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31" r:id="rId14"/>
    <p:sldId id="325" r:id="rId15"/>
    <p:sldId id="321" r:id="rId16"/>
    <p:sldId id="332" r:id="rId17"/>
    <p:sldId id="322" r:id="rId18"/>
    <p:sldId id="323" r:id="rId19"/>
    <p:sldId id="324" r:id="rId20"/>
    <p:sldId id="326" r:id="rId21"/>
    <p:sldId id="327" r:id="rId22"/>
    <p:sldId id="328" r:id="rId23"/>
    <p:sldId id="329" r:id="rId24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806264-14C5-4FDE-BF56-FF6595F4486A}">
          <p14:sldIdLst>
            <p14:sldId id="313"/>
            <p14:sldId id="330"/>
            <p14:sldId id="314"/>
            <p14:sldId id="315"/>
            <p14:sldId id="316"/>
            <p14:sldId id="317"/>
            <p14:sldId id="318"/>
            <p14:sldId id="319"/>
            <p14:sldId id="320"/>
            <p14:sldId id="331"/>
            <p14:sldId id="325"/>
            <p14:sldId id="321"/>
            <p14:sldId id="332"/>
            <p14:sldId id="322"/>
            <p14:sldId id="323"/>
            <p14:sldId id="324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1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966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Vårsæd (byg)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Sheet1!$G$7:$H$7</c:f>
              <c:numCache>
                <c:formatCode>General</c:formatCode>
                <c:ptCount val="2"/>
                <c:pt idx="0">
                  <c:v>137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4-4BC9-90DB-45635C90CB6E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Vintersæd (byg)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Sheet1!$G$8:$H$8</c:f>
              <c:numCache>
                <c:formatCode>General</c:formatCode>
                <c:ptCount val="2"/>
                <c:pt idx="0">
                  <c:v>57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4-4BC9-90DB-45635C90CB6E}"/>
            </c:ext>
          </c:extLst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Majs til helsæd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Sheet1!$G$9:$H$9</c:f>
              <c:numCache>
                <c:formatCode>General</c:formatCode>
                <c:ptCount val="2"/>
                <c:pt idx="0">
                  <c:v>51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4-4BC9-90DB-45635C90CB6E}"/>
            </c:ext>
          </c:extLst>
        </c:ser>
        <c:ser>
          <c:idx val="3"/>
          <c:order val="3"/>
          <c:tx>
            <c:strRef>
              <c:f>Sheet1!$F$10</c:f>
              <c:strCache>
                <c:ptCount val="1"/>
                <c:pt idx="0">
                  <c:v>Kløvergræs til slæt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Sheet1!$G$10:$H$10</c:f>
              <c:numCache>
                <c:formatCode>General</c:formatCode>
                <c:ptCount val="2"/>
                <c:pt idx="0">
                  <c:v>55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4-4BC9-90DB-45635C90CB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4705528"/>
        <c:axId val="954705856"/>
      </c:barChart>
      <c:catAx>
        <c:axId val="95470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4705856"/>
        <c:crosses val="autoZero"/>
        <c:auto val="1"/>
        <c:lblAlgn val="ctr"/>
        <c:lblOffset val="100"/>
        <c:noMultiLvlLbl val="0"/>
      </c:catAx>
      <c:valAx>
        <c:axId val="9547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470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Arbejdstimer behov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Kapacitet!$K$24:$AH$24</c:f>
              <c:strCache>
                <c:ptCount val="24"/>
                <c:pt idx="0">
                  <c:v>Start jan.</c:v>
                </c:pt>
                <c:pt idx="1">
                  <c:v>Slut jan.</c:v>
                </c:pt>
                <c:pt idx="2">
                  <c:v>Start feb.</c:v>
                </c:pt>
                <c:pt idx="3">
                  <c:v>Slut feb.</c:v>
                </c:pt>
                <c:pt idx="4">
                  <c:v>Start mar.</c:v>
                </c:pt>
                <c:pt idx="5">
                  <c:v>Slut mar.</c:v>
                </c:pt>
                <c:pt idx="6">
                  <c:v>Start april</c:v>
                </c:pt>
                <c:pt idx="7">
                  <c:v>Slut april</c:v>
                </c:pt>
                <c:pt idx="8">
                  <c:v>Start maj</c:v>
                </c:pt>
                <c:pt idx="9">
                  <c:v>Slut maj</c:v>
                </c:pt>
                <c:pt idx="10">
                  <c:v>Start juni</c:v>
                </c:pt>
                <c:pt idx="11">
                  <c:v>Slut juni</c:v>
                </c:pt>
                <c:pt idx="12">
                  <c:v>Start juli</c:v>
                </c:pt>
                <c:pt idx="13">
                  <c:v>Slut juli</c:v>
                </c:pt>
                <c:pt idx="14">
                  <c:v>Start aug.</c:v>
                </c:pt>
                <c:pt idx="15">
                  <c:v>Slut aug.</c:v>
                </c:pt>
                <c:pt idx="16">
                  <c:v>Start sept.</c:v>
                </c:pt>
                <c:pt idx="17">
                  <c:v>Slut sept.</c:v>
                </c:pt>
                <c:pt idx="18">
                  <c:v>Start okt.</c:v>
                </c:pt>
                <c:pt idx="19">
                  <c:v>Slut okt.</c:v>
                </c:pt>
                <c:pt idx="20">
                  <c:v>Start nov.</c:v>
                </c:pt>
                <c:pt idx="21">
                  <c:v>Slut nov.</c:v>
                </c:pt>
                <c:pt idx="22">
                  <c:v>Start dec.</c:v>
                </c:pt>
                <c:pt idx="23">
                  <c:v>Slut dec.</c:v>
                </c:pt>
              </c:strCache>
            </c:strRef>
          </c:cat>
          <c:val>
            <c:numRef>
              <c:f>Kapacitet!$K$344:$AH$344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68.5</c:v>
                </c:pt>
                <c:pt idx="4">
                  <c:v>68.5</c:v>
                </c:pt>
                <c:pt idx="5">
                  <c:v>145.44999999999999</c:v>
                </c:pt>
                <c:pt idx="6">
                  <c:v>135.92142857142858</c:v>
                </c:pt>
                <c:pt idx="7">
                  <c:v>113.48571428571428</c:v>
                </c:pt>
                <c:pt idx="8">
                  <c:v>12.55</c:v>
                </c:pt>
                <c:pt idx="9">
                  <c:v>71.340476190476181</c:v>
                </c:pt>
                <c:pt idx="10">
                  <c:v>18.8</c:v>
                </c:pt>
                <c:pt idx="11">
                  <c:v>0</c:v>
                </c:pt>
                <c:pt idx="12">
                  <c:v>53.690476190476183</c:v>
                </c:pt>
                <c:pt idx="13">
                  <c:v>26.125</c:v>
                </c:pt>
                <c:pt idx="14">
                  <c:v>98.083333333333329</c:v>
                </c:pt>
                <c:pt idx="15">
                  <c:v>106.15833333333333</c:v>
                </c:pt>
                <c:pt idx="16">
                  <c:v>62.7</c:v>
                </c:pt>
                <c:pt idx="17">
                  <c:v>35.333333333333329</c:v>
                </c:pt>
                <c:pt idx="18">
                  <c:v>22.7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6-4E0B-B799-C54AF675D657}"/>
            </c:ext>
          </c:extLst>
        </c:ser>
        <c:ser>
          <c:idx val="2"/>
          <c:order val="2"/>
          <c:tx>
            <c:v>Transport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Kapacitet!$K$341:$AH$341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5.48</c:v>
                </c:pt>
                <c:pt idx="4">
                  <c:v>5.48</c:v>
                </c:pt>
                <c:pt idx="5">
                  <c:v>75.72</c:v>
                </c:pt>
                <c:pt idx="6">
                  <c:v>58.88</c:v>
                </c:pt>
                <c:pt idx="7">
                  <c:v>83.080000000000013</c:v>
                </c:pt>
                <c:pt idx="8">
                  <c:v>10.039999999999999</c:v>
                </c:pt>
                <c:pt idx="9">
                  <c:v>49.319999999999993</c:v>
                </c:pt>
                <c:pt idx="10">
                  <c:v>15.040000000000001</c:v>
                </c:pt>
                <c:pt idx="11">
                  <c:v>0</c:v>
                </c:pt>
                <c:pt idx="12">
                  <c:v>35.199999999999996</c:v>
                </c:pt>
                <c:pt idx="13">
                  <c:v>6.84</c:v>
                </c:pt>
                <c:pt idx="14">
                  <c:v>25.48</c:v>
                </c:pt>
                <c:pt idx="15">
                  <c:v>23.2</c:v>
                </c:pt>
                <c:pt idx="16">
                  <c:v>9.1199999999999992</c:v>
                </c:pt>
                <c:pt idx="17">
                  <c:v>6.44</c:v>
                </c:pt>
                <c:pt idx="18">
                  <c:v>6.6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6-4E0B-B799-C54AF675D657}"/>
            </c:ext>
          </c:extLst>
        </c:ser>
        <c:ser>
          <c:idx val="3"/>
          <c:order val="3"/>
          <c:tx>
            <c:strRef>
              <c:f>Kapacitet!$I$293</c:f>
              <c:strCache>
                <c:ptCount val="1"/>
                <c:pt idx="0">
                  <c:v>Opgaver uden for marken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Kapacitet!$K$293:$AH$293</c:f>
              <c:numCache>
                <c:formatCode>_ * #,##0.0_ ;_ * \-#,##0.0_ ;_ * "-"??_ ;_ @_ </c:formatCode>
                <c:ptCount val="24"/>
                <c:pt idx="0">
                  <c:v>245</c:v>
                </c:pt>
                <c:pt idx="1">
                  <c:v>245</c:v>
                </c:pt>
                <c:pt idx="2">
                  <c:v>245</c:v>
                </c:pt>
                <c:pt idx="3">
                  <c:v>245</c:v>
                </c:pt>
                <c:pt idx="4">
                  <c:v>245</c:v>
                </c:pt>
                <c:pt idx="5">
                  <c:v>245</c:v>
                </c:pt>
                <c:pt idx="6">
                  <c:v>245</c:v>
                </c:pt>
                <c:pt idx="7">
                  <c:v>245</c:v>
                </c:pt>
                <c:pt idx="8">
                  <c:v>245</c:v>
                </c:pt>
                <c:pt idx="9">
                  <c:v>245</c:v>
                </c:pt>
                <c:pt idx="10">
                  <c:v>245</c:v>
                </c:pt>
                <c:pt idx="11">
                  <c:v>245</c:v>
                </c:pt>
                <c:pt idx="12">
                  <c:v>245</c:v>
                </c:pt>
                <c:pt idx="13">
                  <c:v>245</c:v>
                </c:pt>
                <c:pt idx="14">
                  <c:v>245</c:v>
                </c:pt>
                <c:pt idx="15">
                  <c:v>245</c:v>
                </c:pt>
                <c:pt idx="16">
                  <c:v>245</c:v>
                </c:pt>
                <c:pt idx="17">
                  <c:v>245</c:v>
                </c:pt>
                <c:pt idx="18">
                  <c:v>245</c:v>
                </c:pt>
                <c:pt idx="19">
                  <c:v>245</c:v>
                </c:pt>
                <c:pt idx="20">
                  <c:v>245</c:v>
                </c:pt>
                <c:pt idx="21">
                  <c:v>245</c:v>
                </c:pt>
                <c:pt idx="22">
                  <c:v>245</c:v>
                </c:pt>
                <c:pt idx="23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6-4E0B-B799-C54AF675D657}"/>
            </c:ext>
          </c:extLst>
        </c:ser>
        <c:ser>
          <c:idx val="4"/>
          <c:order val="4"/>
          <c:tx>
            <c:strRef>
              <c:f>Kapacitet!$I$294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Kapacitet!$K$294:$AH$294</c:f>
              <c:numCache>
                <c:formatCode>_ * #,##0.0_ ;_ * \-#,##0.0_ ;_ * "-"??_ ;_ @_ 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6-4E0B-B799-C54AF675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8259680"/>
        <c:axId val="638260008"/>
      </c:barChart>
      <c:lineChart>
        <c:grouping val="standard"/>
        <c:varyColors val="0"/>
        <c:ser>
          <c:idx val="1"/>
          <c:order val="1"/>
          <c:tx>
            <c:v>Arbejdstimer til rådighed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A6-4E0B-B799-C54AF675D65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A6-4E0B-B799-C54AF675D657}"/>
              </c:ext>
            </c:extLst>
          </c:dPt>
          <c:val>
            <c:numRef>
              <c:f>Kapacitet!$K$324:$AH$324</c:f>
              <c:numCache>
                <c:formatCode>_ * #,##0_ ;_ * \-#,##0_ ;_ * "-"??_ ;_ @_ </c:formatCode>
                <c:ptCount val="24"/>
                <c:pt idx="0">
                  <c:v>246.66666666666669</c:v>
                </c:pt>
                <c:pt idx="1">
                  <c:v>246.66666666666669</c:v>
                </c:pt>
                <c:pt idx="2">
                  <c:v>246.66666666666669</c:v>
                </c:pt>
                <c:pt idx="3">
                  <c:v>320.66666666666669</c:v>
                </c:pt>
                <c:pt idx="4">
                  <c:v>320.66666666666669</c:v>
                </c:pt>
                <c:pt idx="5">
                  <c:v>320.66666666666669</c:v>
                </c:pt>
                <c:pt idx="6">
                  <c:v>320.66666666666669</c:v>
                </c:pt>
                <c:pt idx="7">
                  <c:v>283.66666666666669</c:v>
                </c:pt>
                <c:pt idx="8">
                  <c:v>283.66666666666669</c:v>
                </c:pt>
                <c:pt idx="9">
                  <c:v>320.66666666666669</c:v>
                </c:pt>
                <c:pt idx="10">
                  <c:v>246.66666666666669</c:v>
                </c:pt>
                <c:pt idx="11">
                  <c:v>246.66666666666669</c:v>
                </c:pt>
                <c:pt idx="12">
                  <c:v>320.66666666666669</c:v>
                </c:pt>
                <c:pt idx="13">
                  <c:v>246.66666666666669</c:v>
                </c:pt>
                <c:pt idx="14">
                  <c:v>320.66666666666669</c:v>
                </c:pt>
                <c:pt idx="15">
                  <c:v>320.66666666666669</c:v>
                </c:pt>
                <c:pt idx="16">
                  <c:v>320.66666666666669</c:v>
                </c:pt>
                <c:pt idx="17">
                  <c:v>320.66666666666669</c:v>
                </c:pt>
                <c:pt idx="18">
                  <c:v>320.66666666666669</c:v>
                </c:pt>
                <c:pt idx="19">
                  <c:v>320.66666666666669</c:v>
                </c:pt>
                <c:pt idx="20">
                  <c:v>320.66666666666669</c:v>
                </c:pt>
                <c:pt idx="21">
                  <c:v>320.66666666666669</c:v>
                </c:pt>
                <c:pt idx="22">
                  <c:v>246.66666666666669</c:v>
                </c:pt>
                <c:pt idx="23">
                  <c:v>246.66666666666669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9A6-4E0B-B799-C54AF675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259680"/>
        <c:axId val="638260008"/>
      </c:lineChart>
      <c:catAx>
        <c:axId val="6382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60008"/>
        <c:crosses val="autoZero"/>
        <c:auto val="1"/>
        <c:lblAlgn val="ctr"/>
        <c:lblOffset val="100"/>
        <c:noMultiLvlLbl val="0"/>
      </c:catAx>
      <c:valAx>
        <c:axId val="63826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Timer pr. </a:t>
                </a:r>
                <a:r>
                  <a:rPr lang="en-US" sz="1400" dirty="0" err="1"/>
                  <a:t>periode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Kapacitet!$AI$277</c:f>
              <c:strCache>
                <c:ptCount val="1"/>
                <c:pt idx="0">
                  <c:v>antal timer i 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Kapacitet!$I$278:$I$290</c:f>
              <c:strCache>
                <c:ptCount val="13"/>
                <c:pt idx="0">
                  <c:v>Pløjning</c:v>
                </c:pt>
                <c:pt idx="2">
                  <c:v>Jordbearb. før såning </c:v>
                </c:pt>
                <c:pt idx="3">
                  <c:v>Afgrødeetabl. (såning, lægning o.l.)</c:v>
                </c:pt>
                <c:pt idx="4">
                  <c:v>Gødskning (handelsgødning)</c:v>
                </c:pt>
                <c:pt idx="5">
                  <c:v>Gødskning (gylle)</c:v>
                </c:pt>
                <c:pt idx="6">
                  <c:v>Planteværn </c:v>
                </c:pt>
                <c:pt idx="9">
                  <c:v>Høst</c:v>
                </c:pt>
                <c:pt idx="10">
                  <c:v>Afpudsning</c:v>
                </c:pt>
                <c:pt idx="11">
                  <c:v>Finsnitning</c:v>
                </c:pt>
                <c:pt idx="12">
                  <c:v>Halmbjærgning</c:v>
                </c:pt>
              </c:strCache>
            </c:strRef>
          </c:cat>
          <c:val>
            <c:numRef>
              <c:f>Kapacitet!$AI$278:$AI$290</c:f>
              <c:numCache>
                <c:formatCode>0</c:formatCode>
                <c:ptCount val="13"/>
                <c:pt idx="0">
                  <c:v>245</c:v>
                </c:pt>
                <c:pt idx="1">
                  <c:v>0</c:v>
                </c:pt>
                <c:pt idx="2">
                  <c:v>49.000000000000007</c:v>
                </c:pt>
                <c:pt idx="3">
                  <c:v>122.5</c:v>
                </c:pt>
                <c:pt idx="4">
                  <c:v>58.571428571428562</c:v>
                </c:pt>
                <c:pt idx="5">
                  <c:v>205</c:v>
                </c:pt>
                <c:pt idx="6">
                  <c:v>74.100000000000009</c:v>
                </c:pt>
                <c:pt idx="7">
                  <c:v>0</c:v>
                </c:pt>
                <c:pt idx="8">
                  <c:v>0</c:v>
                </c:pt>
                <c:pt idx="9">
                  <c:v>64.666666666666657</c:v>
                </c:pt>
                <c:pt idx="10">
                  <c:v>36.666666666666664</c:v>
                </c:pt>
                <c:pt idx="11">
                  <c:v>17</c:v>
                </c:pt>
                <c:pt idx="1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7-494D-B824-E91DE43C437B}"/>
            </c:ext>
          </c:extLst>
        </c:ser>
        <c:ser>
          <c:idx val="2"/>
          <c:order val="1"/>
          <c:tx>
            <c:v>Transport</c:v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Ref>
              <c:f>Kapacitet!$I$278:$I$290</c:f>
              <c:strCache>
                <c:ptCount val="13"/>
                <c:pt idx="0">
                  <c:v>Pløjning</c:v>
                </c:pt>
                <c:pt idx="2">
                  <c:v>Jordbearb. før såning </c:v>
                </c:pt>
                <c:pt idx="3">
                  <c:v>Afgrødeetabl. (såning, lægning o.l.)</c:v>
                </c:pt>
                <c:pt idx="4">
                  <c:v>Gødskning (handelsgødning)</c:v>
                </c:pt>
                <c:pt idx="5">
                  <c:v>Gødskning (gylle)</c:v>
                </c:pt>
                <c:pt idx="6">
                  <c:v>Planteværn </c:v>
                </c:pt>
                <c:pt idx="9">
                  <c:v>Høst</c:v>
                </c:pt>
                <c:pt idx="10">
                  <c:v>Afpudsning</c:v>
                </c:pt>
                <c:pt idx="11">
                  <c:v>Finsnitning</c:v>
                </c:pt>
                <c:pt idx="12">
                  <c:v>Halmbjærgning</c:v>
                </c:pt>
              </c:strCache>
            </c:strRef>
          </c:cat>
          <c:val>
            <c:numRef>
              <c:f>Kapacitet!$AI$328:$AI$340</c:f>
              <c:numCache>
                <c:formatCode>_(* #,##0.00_);_(* \(#,##0.00\);_(* "-"??_);_(@_)</c:formatCode>
                <c:ptCount val="13"/>
                <c:pt idx="0">
                  <c:v>19.600000000000001</c:v>
                </c:pt>
                <c:pt idx="1">
                  <c:v>0</c:v>
                </c:pt>
                <c:pt idx="2">
                  <c:v>19.600000000000001</c:v>
                </c:pt>
                <c:pt idx="3">
                  <c:v>19.600000000000001</c:v>
                </c:pt>
                <c:pt idx="4">
                  <c:v>32.800000000000004</c:v>
                </c:pt>
                <c:pt idx="5">
                  <c:v>196.8</c:v>
                </c:pt>
                <c:pt idx="6">
                  <c:v>59.28</c:v>
                </c:pt>
                <c:pt idx="7">
                  <c:v>0</c:v>
                </c:pt>
                <c:pt idx="8">
                  <c:v>0</c:v>
                </c:pt>
                <c:pt idx="9">
                  <c:v>15.52</c:v>
                </c:pt>
                <c:pt idx="10">
                  <c:v>17.600000000000001</c:v>
                </c:pt>
                <c:pt idx="11">
                  <c:v>4.08</c:v>
                </c:pt>
                <c:pt idx="12">
                  <c:v>31.04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7-494D-B824-E91DE43C4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197072"/>
        <c:axId val="648188872"/>
      </c:barChart>
      <c:catAx>
        <c:axId val="64819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9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8188872"/>
        <c:crossesAt val="0.1"/>
        <c:auto val="1"/>
        <c:lblAlgn val="ctr"/>
        <c:lblOffset val="100"/>
        <c:noMultiLvlLbl val="0"/>
      </c:catAx>
      <c:valAx>
        <c:axId val="64818887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1400"/>
                  <a:t>Antal timer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819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Arbejdstimer behov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Kapacitet!$K$24:$AH$24</c:f>
              <c:strCache>
                <c:ptCount val="24"/>
                <c:pt idx="0">
                  <c:v>Start jan.</c:v>
                </c:pt>
                <c:pt idx="1">
                  <c:v>Slut jan.</c:v>
                </c:pt>
                <c:pt idx="2">
                  <c:v>Start feb.</c:v>
                </c:pt>
                <c:pt idx="3">
                  <c:v>Slut feb.</c:v>
                </c:pt>
                <c:pt idx="4">
                  <c:v>Start mar.</c:v>
                </c:pt>
                <c:pt idx="5">
                  <c:v>Slut mar.</c:v>
                </c:pt>
                <c:pt idx="6">
                  <c:v>Start april</c:v>
                </c:pt>
                <c:pt idx="7">
                  <c:v>Slut april</c:v>
                </c:pt>
                <c:pt idx="8">
                  <c:v>Start maj</c:v>
                </c:pt>
                <c:pt idx="9">
                  <c:v>Slut maj</c:v>
                </c:pt>
                <c:pt idx="10">
                  <c:v>Start juni</c:v>
                </c:pt>
                <c:pt idx="11">
                  <c:v>Slut juni</c:v>
                </c:pt>
                <c:pt idx="12">
                  <c:v>Start juli</c:v>
                </c:pt>
                <c:pt idx="13">
                  <c:v>Slut juli</c:v>
                </c:pt>
                <c:pt idx="14">
                  <c:v>Start aug.</c:v>
                </c:pt>
                <c:pt idx="15">
                  <c:v>Slut aug.</c:v>
                </c:pt>
                <c:pt idx="16">
                  <c:v>Start sept.</c:v>
                </c:pt>
                <c:pt idx="17">
                  <c:v>Slut sept.</c:v>
                </c:pt>
                <c:pt idx="18">
                  <c:v>Start okt.</c:v>
                </c:pt>
                <c:pt idx="19">
                  <c:v>Slut okt.</c:v>
                </c:pt>
                <c:pt idx="20">
                  <c:v>Start nov.</c:v>
                </c:pt>
                <c:pt idx="21">
                  <c:v>Slut nov.</c:v>
                </c:pt>
                <c:pt idx="22">
                  <c:v>Start dec.</c:v>
                </c:pt>
                <c:pt idx="23">
                  <c:v>Slut dec.</c:v>
                </c:pt>
              </c:strCache>
            </c:strRef>
          </c:cat>
          <c:val>
            <c:numRef>
              <c:f>Kapacitet!$K$344:$AH$344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68.5</c:v>
                </c:pt>
                <c:pt idx="4">
                  <c:v>68.5</c:v>
                </c:pt>
                <c:pt idx="5">
                  <c:v>145.44999999999999</c:v>
                </c:pt>
                <c:pt idx="6">
                  <c:v>135.92142857142858</c:v>
                </c:pt>
                <c:pt idx="7">
                  <c:v>113.48571428571428</c:v>
                </c:pt>
                <c:pt idx="8">
                  <c:v>12.55</c:v>
                </c:pt>
                <c:pt idx="9">
                  <c:v>71.340476190476181</c:v>
                </c:pt>
                <c:pt idx="10">
                  <c:v>18.8</c:v>
                </c:pt>
                <c:pt idx="11">
                  <c:v>0</c:v>
                </c:pt>
                <c:pt idx="12">
                  <c:v>53.690476190476183</c:v>
                </c:pt>
                <c:pt idx="13">
                  <c:v>26.125</c:v>
                </c:pt>
                <c:pt idx="14">
                  <c:v>98.083333333333329</c:v>
                </c:pt>
                <c:pt idx="15">
                  <c:v>106.15833333333333</c:v>
                </c:pt>
                <c:pt idx="16">
                  <c:v>62.7</c:v>
                </c:pt>
                <c:pt idx="17">
                  <c:v>35.333333333333329</c:v>
                </c:pt>
                <c:pt idx="18">
                  <c:v>22.7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B-4BCC-9E33-864788DD610E}"/>
            </c:ext>
          </c:extLst>
        </c:ser>
        <c:ser>
          <c:idx val="2"/>
          <c:order val="2"/>
          <c:tx>
            <c:v>Transport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Kapacitet!$K$341:$AH$341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5.48</c:v>
                </c:pt>
                <c:pt idx="4">
                  <c:v>5.48</c:v>
                </c:pt>
                <c:pt idx="5">
                  <c:v>75.72</c:v>
                </c:pt>
                <c:pt idx="6">
                  <c:v>58.88</c:v>
                </c:pt>
                <c:pt idx="7">
                  <c:v>83.080000000000013</c:v>
                </c:pt>
                <c:pt idx="8">
                  <c:v>10.039999999999999</c:v>
                </c:pt>
                <c:pt idx="9">
                  <c:v>49.319999999999993</c:v>
                </c:pt>
                <c:pt idx="10">
                  <c:v>15.040000000000001</c:v>
                </c:pt>
                <c:pt idx="11">
                  <c:v>0</c:v>
                </c:pt>
                <c:pt idx="12">
                  <c:v>35.199999999999996</c:v>
                </c:pt>
                <c:pt idx="13">
                  <c:v>6.84</c:v>
                </c:pt>
                <c:pt idx="14">
                  <c:v>25.48</c:v>
                </c:pt>
                <c:pt idx="15">
                  <c:v>23.2</c:v>
                </c:pt>
                <c:pt idx="16">
                  <c:v>9.1199999999999992</c:v>
                </c:pt>
                <c:pt idx="17">
                  <c:v>6.44</c:v>
                </c:pt>
                <c:pt idx="18">
                  <c:v>6.6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5B-4BCC-9E33-864788DD610E}"/>
            </c:ext>
          </c:extLst>
        </c:ser>
        <c:ser>
          <c:idx val="3"/>
          <c:order val="3"/>
          <c:tx>
            <c:strRef>
              <c:f>Kapacitet!$I$293</c:f>
              <c:strCache>
                <c:ptCount val="1"/>
                <c:pt idx="0">
                  <c:v>Opgaver uden for marken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Kapacitet!$K$293:$AH$293</c:f>
              <c:numCache>
                <c:formatCode>_ * #,##0.0_ ;_ * \-#,##0.0_ ;_ * "-"??_ ;_ @_ </c:formatCode>
                <c:ptCount val="24"/>
                <c:pt idx="0">
                  <c:v>245</c:v>
                </c:pt>
                <c:pt idx="1">
                  <c:v>245</c:v>
                </c:pt>
                <c:pt idx="2">
                  <c:v>245</c:v>
                </c:pt>
                <c:pt idx="3">
                  <c:v>245</c:v>
                </c:pt>
                <c:pt idx="4">
                  <c:v>245</c:v>
                </c:pt>
                <c:pt idx="5">
                  <c:v>245</c:v>
                </c:pt>
                <c:pt idx="6">
                  <c:v>245</c:v>
                </c:pt>
                <c:pt idx="7">
                  <c:v>245</c:v>
                </c:pt>
                <c:pt idx="8">
                  <c:v>245</c:v>
                </c:pt>
                <c:pt idx="9">
                  <c:v>245</c:v>
                </c:pt>
                <c:pt idx="10">
                  <c:v>245</c:v>
                </c:pt>
                <c:pt idx="11">
                  <c:v>245</c:v>
                </c:pt>
                <c:pt idx="12">
                  <c:v>245</c:v>
                </c:pt>
                <c:pt idx="13">
                  <c:v>245</c:v>
                </c:pt>
                <c:pt idx="14">
                  <c:v>245</c:v>
                </c:pt>
                <c:pt idx="15">
                  <c:v>245</c:v>
                </c:pt>
                <c:pt idx="16">
                  <c:v>245</c:v>
                </c:pt>
                <c:pt idx="17">
                  <c:v>245</c:v>
                </c:pt>
                <c:pt idx="18">
                  <c:v>245</c:v>
                </c:pt>
                <c:pt idx="19">
                  <c:v>245</c:v>
                </c:pt>
                <c:pt idx="20">
                  <c:v>245</c:v>
                </c:pt>
                <c:pt idx="21">
                  <c:v>245</c:v>
                </c:pt>
                <c:pt idx="22">
                  <c:v>245</c:v>
                </c:pt>
                <c:pt idx="23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B-4BCC-9E33-864788DD610E}"/>
            </c:ext>
          </c:extLst>
        </c:ser>
        <c:ser>
          <c:idx val="4"/>
          <c:order val="4"/>
          <c:tx>
            <c:strRef>
              <c:f>Kapacitet!$I$294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Kapacitet!$K$294:$AH$294</c:f>
              <c:numCache>
                <c:formatCode>_ * #,##0.0_ ;_ * \-#,##0.0_ ;_ * "-"??_ ;_ @_ 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5B-4BCC-9E33-864788DD6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8259680"/>
        <c:axId val="638260008"/>
      </c:barChart>
      <c:lineChart>
        <c:grouping val="standard"/>
        <c:varyColors val="0"/>
        <c:ser>
          <c:idx val="1"/>
          <c:order val="1"/>
          <c:tx>
            <c:v>Arbejdstimer til rådighed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5B-4BCC-9E33-864788DD610E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5B-4BCC-9E33-864788DD610E}"/>
              </c:ext>
            </c:extLst>
          </c:dPt>
          <c:val>
            <c:numRef>
              <c:f>Kapacitet!$K$324:$AH$324</c:f>
              <c:numCache>
                <c:formatCode>_ * #,##0_ ;_ * \-#,##0_ ;_ * "-"??_ ;_ @_ </c:formatCode>
                <c:ptCount val="24"/>
                <c:pt idx="0">
                  <c:v>246.66666666666669</c:v>
                </c:pt>
                <c:pt idx="1">
                  <c:v>246.66666666666669</c:v>
                </c:pt>
                <c:pt idx="2">
                  <c:v>246.66666666666669</c:v>
                </c:pt>
                <c:pt idx="3">
                  <c:v>320.66666666666669</c:v>
                </c:pt>
                <c:pt idx="4">
                  <c:v>320.66666666666669</c:v>
                </c:pt>
                <c:pt idx="5">
                  <c:v>466.66666666666669</c:v>
                </c:pt>
                <c:pt idx="6">
                  <c:v>439.66666666666669</c:v>
                </c:pt>
                <c:pt idx="7">
                  <c:v>440.66666666666669</c:v>
                </c:pt>
                <c:pt idx="8">
                  <c:v>283.66666666666669</c:v>
                </c:pt>
                <c:pt idx="9">
                  <c:v>365.66666666666669</c:v>
                </c:pt>
                <c:pt idx="10">
                  <c:v>246.66666666666669</c:v>
                </c:pt>
                <c:pt idx="11">
                  <c:v>246.66666666666669</c:v>
                </c:pt>
                <c:pt idx="12">
                  <c:v>320.66666666666669</c:v>
                </c:pt>
                <c:pt idx="13">
                  <c:v>246.66666666666669</c:v>
                </c:pt>
                <c:pt idx="14">
                  <c:v>370.66666666666669</c:v>
                </c:pt>
                <c:pt idx="15">
                  <c:v>370.66666666666669</c:v>
                </c:pt>
                <c:pt idx="16">
                  <c:v>320.66666666666669</c:v>
                </c:pt>
                <c:pt idx="17">
                  <c:v>320.66666666666669</c:v>
                </c:pt>
                <c:pt idx="18">
                  <c:v>320.66666666666669</c:v>
                </c:pt>
                <c:pt idx="19">
                  <c:v>320.66666666666669</c:v>
                </c:pt>
                <c:pt idx="20">
                  <c:v>246.66666666666669</c:v>
                </c:pt>
                <c:pt idx="21">
                  <c:v>246.66666666666669</c:v>
                </c:pt>
                <c:pt idx="22">
                  <c:v>246.66666666666669</c:v>
                </c:pt>
                <c:pt idx="23">
                  <c:v>246.66666666666669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45B-4BCC-9E33-864788DD6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259680"/>
        <c:axId val="638260008"/>
      </c:lineChart>
      <c:catAx>
        <c:axId val="6382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60008"/>
        <c:crosses val="autoZero"/>
        <c:auto val="1"/>
        <c:lblAlgn val="ctr"/>
        <c:lblOffset val="100"/>
        <c:noMultiLvlLbl val="0"/>
      </c:catAx>
      <c:valAx>
        <c:axId val="63826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Timer pr. </a:t>
                </a:r>
                <a:r>
                  <a:rPr lang="en-US" sz="1400" dirty="0" err="1"/>
                  <a:t>periode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'[Kvægkongres 2018 - opsamling.xlsx]Sheet1'!$F$7</c:f>
              <c:strCache>
                <c:ptCount val="1"/>
                <c:pt idx="0">
                  <c:v>Vårsæd (byg)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'[Kvægkongres 2018 - opsamling.xlsx]Sheet1'!$G$6:$H$6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'[Kvægkongres 2018 - opsamling.xlsx]Sheet1'!$G$7:$H$7</c:f>
              <c:numCache>
                <c:formatCode>General</c:formatCode>
                <c:ptCount val="2"/>
                <c:pt idx="0">
                  <c:v>137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E-4E2B-AA08-F879EDB4EC25}"/>
            </c:ext>
          </c:extLst>
        </c:ser>
        <c:ser>
          <c:idx val="1"/>
          <c:order val="1"/>
          <c:tx>
            <c:strRef>
              <c:f>'[Kvægkongres 2018 - opsamling.xlsx]Sheet1'!$F$8</c:f>
              <c:strCache>
                <c:ptCount val="1"/>
                <c:pt idx="0">
                  <c:v>Vintersæd (byg)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'[Kvægkongres 2018 - opsamling.xlsx]Sheet1'!$G$6:$H$6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'[Kvægkongres 2018 - opsamling.xlsx]Sheet1'!$G$8:$H$8</c:f>
              <c:numCache>
                <c:formatCode>General</c:formatCode>
                <c:ptCount val="2"/>
                <c:pt idx="0">
                  <c:v>57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E-4E2B-AA08-F879EDB4EC25}"/>
            </c:ext>
          </c:extLst>
        </c:ser>
        <c:ser>
          <c:idx val="2"/>
          <c:order val="2"/>
          <c:tx>
            <c:strRef>
              <c:f>'[Kvægkongres 2018 - opsamling.xlsx]Sheet1'!$F$9</c:f>
              <c:strCache>
                <c:ptCount val="1"/>
                <c:pt idx="0">
                  <c:v>Majs til helsæd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'[Kvægkongres 2018 - opsamling.xlsx]Sheet1'!$G$6:$H$6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'[Kvægkongres 2018 - opsamling.xlsx]Sheet1'!$G$9:$H$9</c:f>
              <c:numCache>
                <c:formatCode>General</c:formatCode>
                <c:ptCount val="2"/>
                <c:pt idx="0">
                  <c:v>51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DE-4E2B-AA08-F879EDB4EC25}"/>
            </c:ext>
          </c:extLst>
        </c:ser>
        <c:ser>
          <c:idx val="3"/>
          <c:order val="3"/>
          <c:tx>
            <c:strRef>
              <c:f>'[Kvægkongres 2018 - opsamling.xlsx]Sheet1'!$F$10</c:f>
              <c:strCache>
                <c:ptCount val="1"/>
                <c:pt idx="0">
                  <c:v>Kløvergræs til slæt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'[Kvægkongres 2018 - opsamling.xlsx]Sheet1'!$G$6:$H$6</c:f>
              <c:strCache>
                <c:ptCount val="2"/>
                <c:pt idx="0">
                  <c:v>Nudrift</c:v>
                </c:pt>
                <c:pt idx="1">
                  <c:v>Fremtid</c:v>
                </c:pt>
              </c:strCache>
            </c:strRef>
          </c:cat>
          <c:val>
            <c:numRef>
              <c:f>'[Kvægkongres 2018 - opsamling.xlsx]Sheet1'!$G$10:$H$10</c:f>
              <c:numCache>
                <c:formatCode>General</c:formatCode>
                <c:ptCount val="2"/>
                <c:pt idx="0">
                  <c:v>55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DE-4E2B-AA08-F879EDB4E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4705528"/>
        <c:axId val="954705856"/>
      </c:barChart>
      <c:catAx>
        <c:axId val="95470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4705856"/>
        <c:crosses val="autoZero"/>
        <c:auto val="1"/>
        <c:lblAlgn val="ctr"/>
        <c:lblOffset val="100"/>
        <c:noMultiLvlLbl val="0"/>
      </c:catAx>
      <c:valAx>
        <c:axId val="9547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5470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Arbejdstimer behov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Kapacitet!$K$24:$AH$24</c:f>
              <c:strCache>
                <c:ptCount val="24"/>
                <c:pt idx="0">
                  <c:v>Start jan.</c:v>
                </c:pt>
                <c:pt idx="1">
                  <c:v>Slut jan.</c:v>
                </c:pt>
                <c:pt idx="2">
                  <c:v>Start feb.</c:v>
                </c:pt>
                <c:pt idx="3">
                  <c:v>Slut feb.</c:v>
                </c:pt>
                <c:pt idx="4">
                  <c:v>Start mar.</c:v>
                </c:pt>
                <c:pt idx="5">
                  <c:v>Slut mar.</c:v>
                </c:pt>
                <c:pt idx="6">
                  <c:v>Start april</c:v>
                </c:pt>
                <c:pt idx="7">
                  <c:v>Slut april</c:v>
                </c:pt>
                <c:pt idx="8">
                  <c:v>Start maj</c:v>
                </c:pt>
                <c:pt idx="9">
                  <c:v>Slut maj</c:v>
                </c:pt>
                <c:pt idx="10">
                  <c:v>Start juni</c:v>
                </c:pt>
                <c:pt idx="11">
                  <c:v>Slut juni</c:v>
                </c:pt>
                <c:pt idx="12">
                  <c:v>Start juli</c:v>
                </c:pt>
                <c:pt idx="13">
                  <c:v>Slut juli</c:v>
                </c:pt>
                <c:pt idx="14">
                  <c:v>Start aug.</c:v>
                </c:pt>
                <c:pt idx="15">
                  <c:v>Slut aug.</c:v>
                </c:pt>
                <c:pt idx="16">
                  <c:v>Start sept.</c:v>
                </c:pt>
                <c:pt idx="17">
                  <c:v>Slut sept.</c:v>
                </c:pt>
                <c:pt idx="18">
                  <c:v>Start okt.</c:v>
                </c:pt>
                <c:pt idx="19">
                  <c:v>Slut okt.</c:v>
                </c:pt>
                <c:pt idx="20">
                  <c:v>Start nov.</c:v>
                </c:pt>
                <c:pt idx="21">
                  <c:v>Slut nov.</c:v>
                </c:pt>
                <c:pt idx="22">
                  <c:v>Start dec.</c:v>
                </c:pt>
                <c:pt idx="23">
                  <c:v>Slut dec.</c:v>
                </c:pt>
              </c:strCache>
            </c:strRef>
          </c:cat>
          <c:val>
            <c:numRef>
              <c:f>Kapacitet!$K$344:$AH$344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68.5</c:v>
                </c:pt>
                <c:pt idx="4">
                  <c:v>68.5</c:v>
                </c:pt>
                <c:pt idx="5">
                  <c:v>174.02142857142857</c:v>
                </c:pt>
                <c:pt idx="6">
                  <c:v>169.49285714285713</c:v>
                </c:pt>
                <c:pt idx="7">
                  <c:v>125.98571428571428</c:v>
                </c:pt>
                <c:pt idx="8">
                  <c:v>12.55</c:v>
                </c:pt>
                <c:pt idx="9">
                  <c:v>98.245238095238093</c:v>
                </c:pt>
                <c:pt idx="10">
                  <c:v>21.3</c:v>
                </c:pt>
                <c:pt idx="11">
                  <c:v>0</c:v>
                </c:pt>
                <c:pt idx="12">
                  <c:v>78.095238095238088</c:v>
                </c:pt>
                <c:pt idx="13">
                  <c:v>26.125</c:v>
                </c:pt>
                <c:pt idx="14">
                  <c:v>102.24999999999999</c:v>
                </c:pt>
                <c:pt idx="15">
                  <c:v>110.32499999999999</c:v>
                </c:pt>
                <c:pt idx="16">
                  <c:v>62.7</c:v>
                </c:pt>
                <c:pt idx="17">
                  <c:v>52</c:v>
                </c:pt>
                <c:pt idx="18">
                  <c:v>31.033333333333331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7-40F7-9FCE-D15BE98BAF91}"/>
            </c:ext>
          </c:extLst>
        </c:ser>
        <c:ser>
          <c:idx val="2"/>
          <c:order val="2"/>
          <c:tx>
            <c:v>Transport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Kapacitet!$K$341:$AH$341</c:f>
              <c:numCache>
                <c:formatCode>_(* #,##0.00_);_(* \(#,##0.00\);_(* "-"??_);_(@_)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5.48</c:v>
                </c:pt>
                <c:pt idx="4">
                  <c:v>5.48</c:v>
                </c:pt>
                <c:pt idx="5">
                  <c:v>95.503999999999991</c:v>
                </c:pt>
                <c:pt idx="6">
                  <c:v>81.048000000000002</c:v>
                </c:pt>
                <c:pt idx="7">
                  <c:v>85.688000000000002</c:v>
                </c:pt>
                <c:pt idx="8">
                  <c:v>10.039999999999999</c:v>
                </c:pt>
                <c:pt idx="9">
                  <c:v>73.048000000000002</c:v>
                </c:pt>
                <c:pt idx="10">
                  <c:v>17.648</c:v>
                </c:pt>
                <c:pt idx="11">
                  <c:v>0</c:v>
                </c:pt>
                <c:pt idx="12">
                  <c:v>56.32</c:v>
                </c:pt>
                <c:pt idx="13">
                  <c:v>6.84</c:v>
                </c:pt>
                <c:pt idx="14">
                  <c:v>26.799999999999997</c:v>
                </c:pt>
                <c:pt idx="15">
                  <c:v>24.52</c:v>
                </c:pt>
                <c:pt idx="16">
                  <c:v>9.1199999999999992</c:v>
                </c:pt>
                <c:pt idx="17">
                  <c:v>10.384</c:v>
                </c:pt>
                <c:pt idx="18">
                  <c:v>7.9039999999999999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7-40F7-9FCE-D15BE98BAF91}"/>
            </c:ext>
          </c:extLst>
        </c:ser>
        <c:ser>
          <c:idx val="3"/>
          <c:order val="3"/>
          <c:tx>
            <c:strRef>
              <c:f>Kapacitet!$I$293</c:f>
              <c:strCache>
                <c:ptCount val="1"/>
                <c:pt idx="0">
                  <c:v>Opgaver uden for marken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Kapacitet!$K$293:$AH$293</c:f>
              <c:numCache>
                <c:formatCode>_ * #,##0.0_ ;_ * \-#,##0.0_ ;_ * "-"??_ ;_ @_ </c:formatCode>
                <c:ptCount val="24"/>
                <c:pt idx="0">
                  <c:v>245</c:v>
                </c:pt>
                <c:pt idx="1">
                  <c:v>245</c:v>
                </c:pt>
                <c:pt idx="2">
                  <c:v>245</c:v>
                </c:pt>
                <c:pt idx="3">
                  <c:v>245</c:v>
                </c:pt>
                <c:pt idx="4">
                  <c:v>245</c:v>
                </c:pt>
                <c:pt idx="5">
                  <c:v>245</c:v>
                </c:pt>
                <c:pt idx="6">
                  <c:v>245</c:v>
                </c:pt>
                <c:pt idx="7">
                  <c:v>245</c:v>
                </c:pt>
                <c:pt idx="8">
                  <c:v>245</c:v>
                </c:pt>
                <c:pt idx="9">
                  <c:v>245</c:v>
                </c:pt>
                <c:pt idx="10">
                  <c:v>245</c:v>
                </c:pt>
                <c:pt idx="11">
                  <c:v>245</c:v>
                </c:pt>
                <c:pt idx="12">
                  <c:v>245</c:v>
                </c:pt>
                <c:pt idx="13">
                  <c:v>245</c:v>
                </c:pt>
                <c:pt idx="14">
                  <c:v>245</c:v>
                </c:pt>
                <c:pt idx="15">
                  <c:v>245</c:v>
                </c:pt>
                <c:pt idx="16">
                  <c:v>245</c:v>
                </c:pt>
                <c:pt idx="17">
                  <c:v>245</c:v>
                </c:pt>
                <c:pt idx="18">
                  <c:v>245</c:v>
                </c:pt>
                <c:pt idx="19">
                  <c:v>245</c:v>
                </c:pt>
                <c:pt idx="20">
                  <c:v>245</c:v>
                </c:pt>
                <c:pt idx="21">
                  <c:v>245</c:v>
                </c:pt>
                <c:pt idx="22">
                  <c:v>245</c:v>
                </c:pt>
                <c:pt idx="23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7-40F7-9FCE-D15BE98BAF91}"/>
            </c:ext>
          </c:extLst>
        </c:ser>
        <c:ser>
          <c:idx val="4"/>
          <c:order val="4"/>
          <c:tx>
            <c:strRef>
              <c:f>Kapacitet!$I$294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Kapacitet!$K$294:$AH$294</c:f>
              <c:numCache>
                <c:formatCode>_ * #,##0.0_ ;_ * \-#,##0.0_ ;_ * "-"??_ ;_ @_ 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7-40F7-9FCE-D15BE98BA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8259680"/>
        <c:axId val="638260008"/>
      </c:barChart>
      <c:lineChart>
        <c:grouping val="standard"/>
        <c:varyColors val="0"/>
        <c:ser>
          <c:idx val="1"/>
          <c:order val="1"/>
          <c:tx>
            <c:v>Arbejdstimer til rådighed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D7-40F7-9FCE-D15BE98BAF91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D7-40F7-9FCE-D15BE98BAF91}"/>
              </c:ext>
            </c:extLst>
          </c:dPt>
          <c:val>
            <c:numRef>
              <c:f>Kapacitet!$K$324:$AH$324</c:f>
              <c:numCache>
                <c:formatCode>_ * #,##0_ ;_ * \-#,##0_ ;_ * "-"??_ ;_ @_ </c:formatCode>
                <c:ptCount val="24"/>
                <c:pt idx="0">
                  <c:v>246.66666666666669</c:v>
                </c:pt>
                <c:pt idx="1">
                  <c:v>246.66666666666669</c:v>
                </c:pt>
                <c:pt idx="2">
                  <c:v>246.66666666666669</c:v>
                </c:pt>
                <c:pt idx="3">
                  <c:v>320.66666666666669</c:v>
                </c:pt>
                <c:pt idx="4">
                  <c:v>320.66666666666669</c:v>
                </c:pt>
                <c:pt idx="5">
                  <c:v>466.66666666666669</c:v>
                </c:pt>
                <c:pt idx="6">
                  <c:v>439.66666666666669</c:v>
                </c:pt>
                <c:pt idx="7">
                  <c:v>440.66666666666669</c:v>
                </c:pt>
                <c:pt idx="8">
                  <c:v>283.66666666666669</c:v>
                </c:pt>
                <c:pt idx="9">
                  <c:v>365.66666666666669</c:v>
                </c:pt>
                <c:pt idx="10">
                  <c:v>246.66666666666669</c:v>
                </c:pt>
                <c:pt idx="11">
                  <c:v>246.66666666666669</c:v>
                </c:pt>
                <c:pt idx="12">
                  <c:v>320.66666666666669</c:v>
                </c:pt>
                <c:pt idx="13">
                  <c:v>246.66666666666669</c:v>
                </c:pt>
                <c:pt idx="14">
                  <c:v>370.66666666666669</c:v>
                </c:pt>
                <c:pt idx="15">
                  <c:v>370.66666666666669</c:v>
                </c:pt>
                <c:pt idx="16">
                  <c:v>320.66666666666669</c:v>
                </c:pt>
                <c:pt idx="17">
                  <c:v>320.66666666666669</c:v>
                </c:pt>
                <c:pt idx="18">
                  <c:v>320.66666666666669</c:v>
                </c:pt>
                <c:pt idx="19">
                  <c:v>320.66666666666669</c:v>
                </c:pt>
                <c:pt idx="20">
                  <c:v>246.66666666666669</c:v>
                </c:pt>
                <c:pt idx="21">
                  <c:v>246.66666666666669</c:v>
                </c:pt>
                <c:pt idx="22">
                  <c:v>246.66666666666669</c:v>
                </c:pt>
                <c:pt idx="23">
                  <c:v>246.66666666666669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D7-40F7-9FCE-D15BE98BA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259680"/>
        <c:axId val="638260008"/>
      </c:lineChart>
      <c:catAx>
        <c:axId val="6382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60008"/>
        <c:crosses val="autoZero"/>
        <c:auto val="1"/>
        <c:lblAlgn val="ctr"/>
        <c:lblOffset val="100"/>
        <c:noMultiLvlLbl val="0"/>
      </c:catAx>
      <c:valAx>
        <c:axId val="63826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Timer pr. </a:t>
                </a:r>
                <a:r>
                  <a:rPr lang="en-US" sz="1400" dirty="0" err="1"/>
                  <a:t>periode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82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Fremstillingspris,</a:t>
            </a:r>
            <a:r>
              <a:rPr lang="en-US" baseline="0"/>
              <a:t> øre pr. FEN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Lerjord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Sheet1!$D$4:$F$4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Sheet1!$D$6:$F$6</c:f>
              <c:numCache>
                <c:formatCode>General</c:formatCode>
                <c:ptCount val="3"/>
                <c:pt idx="0">
                  <c:v>126</c:v>
                </c:pt>
                <c:pt idx="1">
                  <c:v>136</c:v>
                </c:pt>
                <c:pt idx="2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DF-4D74-84CF-CAFA2946A21A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Sandjord med vanding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Sheet1!$D$4:$F$4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Sheet1!$D$7:$F$7</c:f>
              <c:numCache>
                <c:formatCode>General</c:formatCode>
                <c:ptCount val="3"/>
                <c:pt idx="0">
                  <c:v>123</c:v>
                </c:pt>
                <c:pt idx="1">
                  <c:v>140</c:v>
                </c:pt>
                <c:pt idx="2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DF-4D74-84CF-CAFA2946A21A}"/>
            </c:ext>
          </c:extLst>
        </c:ser>
        <c:ser>
          <c:idx val="2"/>
          <c:order val="2"/>
          <c:tx>
            <c:strRef>
              <c:f>Sheet1!$C$8</c:f>
              <c:strCache>
                <c:ptCount val="1"/>
                <c:pt idx="0">
                  <c:v>Sandjord uden vanding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Sheet1!$D$4:$F$4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Sheet1!$D$8:$F$8</c:f>
              <c:numCache>
                <c:formatCode>General</c:formatCode>
                <c:ptCount val="3"/>
                <c:pt idx="0">
                  <c:v>131</c:v>
                </c:pt>
                <c:pt idx="1">
                  <c:v>145</c:v>
                </c:pt>
                <c:pt idx="2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DF-4D74-84CF-CAFA2946A21A}"/>
            </c:ext>
          </c:extLst>
        </c:ser>
        <c:ser>
          <c:idx val="3"/>
          <c:order val="3"/>
          <c:tx>
            <c:strRef>
              <c:f>Sheet1!$C$9</c:f>
              <c:strCache>
                <c:ptCount val="1"/>
                <c:pt idx="0">
                  <c:v>Økologisk, sandjord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Sheet1!$D$4:$F$4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Sheet1!$D$9:$F$9</c:f>
              <c:numCache>
                <c:formatCode>General</c:formatCode>
                <c:ptCount val="3"/>
                <c:pt idx="0">
                  <c:v>149</c:v>
                </c:pt>
                <c:pt idx="1">
                  <c:v>144</c:v>
                </c:pt>
                <c:pt idx="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DF-4D74-84CF-CAFA2946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683056"/>
        <c:axId val="529846800"/>
      </c:lineChart>
      <c:catAx>
        <c:axId val="5386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9846800"/>
        <c:crosses val="autoZero"/>
        <c:auto val="1"/>
        <c:lblAlgn val="ctr"/>
        <c:lblOffset val="100"/>
        <c:noMultiLvlLbl val="0"/>
      </c:catAx>
      <c:valAx>
        <c:axId val="5298468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868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9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hvad koster</a:t>
            </a:r>
            <a:r>
              <a:rPr lang="da-DK" baseline="0" dirty="0"/>
              <a:t> det i maskinstationsomkostninger? </a:t>
            </a:r>
          </a:p>
          <a:p>
            <a:r>
              <a:rPr lang="da-DK" baseline="0" dirty="0"/>
              <a:t>Manglende </a:t>
            </a:r>
            <a:r>
              <a:rPr lang="da-DK" baseline="0" dirty="0" err="1"/>
              <a:t>rettigdighed</a:t>
            </a:r>
            <a:r>
              <a:rPr lang="da-DK" baseline="0" dirty="0"/>
              <a:t> i marken?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15-11-2018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15-11-2018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15-11-2018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15-11-2018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15-11-2018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15-11-2018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15-11-2018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15-11-2018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15-11-2018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15-11-2018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15-11-2018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15-11-2018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2539"/>
          <a:stretch>
            <a:fillRect/>
          </a:stretch>
        </p:blipFill>
        <p:spPr>
          <a:xfrm flipH="1">
            <a:off x="0" y="0"/>
            <a:ext cx="12204700" cy="68580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11309" y="1278584"/>
            <a:ext cx="7873934" cy="1950149"/>
          </a:xfrm>
        </p:spPr>
        <p:txBody>
          <a:bodyPr/>
          <a:lstStyle/>
          <a:p>
            <a:r>
              <a:rPr lang="da-DK" sz="4800" dirty="0"/>
              <a:t>Tidskapacitet og økonomi i grovfoderproduktionen</a:t>
            </a:r>
            <a:endParaRPr lang="en-US" sz="4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Mikkel Gejl Hansen</a:t>
            </a:r>
          </a:p>
          <a:p>
            <a:r>
              <a:rPr lang="da-DK" dirty="0"/>
              <a:t>Erhvervsøkonomi, SEGES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– øget mandskabstid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91715"/>
              </p:ext>
            </p:extLst>
          </p:nvPr>
        </p:nvGraphicFramePr>
        <p:xfrm>
          <a:off x="1390648" y="1944686"/>
          <a:ext cx="8963031" cy="1097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433">
                  <a:extLst>
                    <a:ext uri="{9D8B030D-6E8A-4147-A177-3AD203B41FA5}">
                      <a16:colId xmlns:a16="http://schemas.microsoft.com/office/drawing/2014/main" val="2913630519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1369542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2566022215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1297813683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3248273213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2258681398"/>
                    </a:ext>
                  </a:extLst>
                </a:gridCol>
                <a:gridCol w="1280433">
                  <a:extLst>
                    <a:ext uri="{9D8B030D-6E8A-4147-A177-3AD203B41FA5}">
                      <a16:colId xmlns:a16="http://schemas.microsoft.com/office/drawing/2014/main" val="1154517700"/>
                    </a:ext>
                  </a:extLst>
                </a:gridCol>
              </a:tblGrid>
              <a:tr h="3659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</a:t>
                      </a:r>
                      <a:r>
                        <a:rPr lang="da-D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timer pr. periode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426885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slut marts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start </a:t>
                      </a:r>
                      <a:r>
                        <a:rPr lang="en-US" sz="1800" u="none" strike="noStrike" dirty="0" err="1">
                          <a:effectLst/>
                        </a:rPr>
                        <a:t>april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slut </a:t>
                      </a:r>
                      <a:r>
                        <a:rPr lang="en-US" sz="1800" u="none" strike="noStrike" dirty="0" err="1">
                          <a:effectLst/>
                        </a:rPr>
                        <a:t>april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slut maj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start august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slut august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alt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729167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65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7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dirty="0"/>
              <a:t> – ekstra mandskab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07295"/>
              </p:ext>
            </p:extLst>
          </p:nvPr>
        </p:nvGraphicFramePr>
        <p:xfrm>
          <a:off x="762000" y="1181100"/>
          <a:ext cx="100774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53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Fremtid</a:t>
            </a:r>
            <a:r>
              <a:rPr lang="da-DK" dirty="0"/>
              <a:t> - markplan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9098"/>
              </p:ext>
            </p:extLst>
          </p:nvPr>
        </p:nvGraphicFramePr>
        <p:xfrm>
          <a:off x="529792" y="1104523"/>
          <a:ext cx="9991725" cy="459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98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 - forpagtningsomkostninger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da-DK" dirty="0"/>
              <a:t>Tilgængelig på Landbrugsinfo</a:t>
            </a:r>
          </a:p>
          <a:p>
            <a:r>
              <a:rPr lang="da-DK" dirty="0"/>
              <a:t>Søg ”økonomi i forpagtning”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187" y="1104522"/>
            <a:ext cx="6020848" cy="53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68143"/>
              </p:ext>
            </p:extLst>
          </p:nvPr>
        </p:nvGraphicFramePr>
        <p:xfrm>
          <a:off x="708798" y="1094997"/>
          <a:ext cx="10349727" cy="49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Fremtid – arbejdstimer til rådighed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 rot="1167024">
            <a:off x="2888214" y="1917647"/>
            <a:ext cx="4031402" cy="900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1076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Opsummering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3609975" cy="4148139"/>
          </a:xfrm>
        </p:spPr>
        <p:txBody>
          <a:bodyPr/>
          <a:lstStyle/>
          <a:p>
            <a:r>
              <a:rPr lang="da-DK" dirty="0"/>
              <a:t>Få styr på tiden</a:t>
            </a:r>
          </a:p>
          <a:p>
            <a:r>
              <a:rPr lang="da-DK" dirty="0"/>
              <a:t>Hvad koster rettidighed?</a:t>
            </a:r>
          </a:p>
          <a:p>
            <a:r>
              <a:rPr lang="da-DK" dirty="0"/>
              <a:t>Landbrugsinfo - Maskintid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47782"/>
              </p:ext>
            </p:extLst>
          </p:nvPr>
        </p:nvGraphicFramePr>
        <p:xfrm>
          <a:off x="4479825" y="1549399"/>
          <a:ext cx="7286626" cy="205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231">
                  <a:extLst>
                    <a:ext uri="{9D8B030D-6E8A-4147-A177-3AD203B41FA5}">
                      <a16:colId xmlns:a16="http://schemas.microsoft.com/office/drawing/2014/main" val="3411522180"/>
                    </a:ext>
                  </a:extLst>
                </a:gridCol>
                <a:gridCol w="984461">
                  <a:extLst>
                    <a:ext uri="{9D8B030D-6E8A-4147-A177-3AD203B41FA5}">
                      <a16:colId xmlns:a16="http://schemas.microsoft.com/office/drawing/2014/main" val="858076493"/>
                    </a:ext>
                  </a:extLst>
                </a:gridCol>
                <a:gridCol w="1004635">
                  <a:extLst>
                    <a:ext uri="{9D8B030D-6E8A-4147-A177-3AD203B41FA5}">
                      <a16:colId xmlns:a16="http://schemas.microsoft.com/office/drawing/2014/main" val="699175933"/>
                    </a:ext>
                  </a:extLst>
                </a:gridCol>
                <a:gridCol w="1198299">
                  <a:extLst>
                    <a:ext uri="{9D8B030D-6E8A-4147-A177-3AD203B41FA5}">
                      <a16:colId xmlns:a16="http://schemas.microsoft.com/office/drawing/2014/main" val="3919199484"/>
                    </a:ext>
                  </a:extLst>
                </a:gridCol>
              </a:tblGrid>
              <a:tr h="51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Nudrift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Fremtid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Difference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313573"/>
                  </a:ext>
                </a:extLst>
              </a:tr>
              <a:tr h="51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Antal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overarbejdstimer</a:t>
                      </a:r>
                      <a:r>
                        <a:rPr lang="en-US" sz="1600" u="none" strike="noStrike" dirty="0">
                          <a:effectLst/>
                        </a:rPr>
                        <a:t> pr. </a:t>
                      </a:r>
                      <a:r>
                        <a:rPr lang="en-US" sz="1600" u="none" strike="noStrike" dirty="0" err="1">
                          <a:effectLst/>
                        </a:rPr>
                        <a:t>år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8202864"/>
                  </a:ext>
                </a:extLst>
              </a:tr>
              <a:tr h="51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Omkostninger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overarbejdsløn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pr. </a:t>
                      </a:r>
                      <a:r>
                        <a:rPr lang="en-US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162.000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238.500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76.500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967555"/>
                  </a:ext>
                </a:extLst>
              </a:tr>
              <a:tr h="513358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Kr. pr. ha ved ekstra 50 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491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fraktiler for majs og græs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1" y="1235970"/>
            <a:ext cx="11297783" cy="3727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5097" y="2442633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8" name="Rectangle 7"/>
          <p:cNvSpPr/>
          <p:nvPr/>
        </p:nvSpPr>
        <p:spPr>
          <a:xfrm>
            <a:off x="6808609" y="2775657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9" name="Rectangle 8"/>
          <p:cNvSpPr/>
          <p:nvPr/>
        </p:nvSpPr>
        <p:spPr>
          <a:xfrm>
            <a:off x="6001450" y="3108681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0" name="Rectangle 9"/>
          <p:cNvSpPr/>
          <p:nvPr/>
        </p:nvSpPr>
        <p:spPr>
          <a:xfrm>
            <a:off x="9681632" y="3438073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1" name="Rectangle 10"/>
          <p:cNvSpPr/>
          <p:nvPr/>
        </p:nvSpPr>
        <p:spPr>
          <a:xfrm>
            <a:off x="6690076" y="3786018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2" name="Rectangle 11"/>
          <p:cNvSpPr/>
          <p:nvPr/>
        </p:nvSpPr>
        <p:spPr>
          <a:xfrm>
            <a:off x="8942219" y="4085175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3" name="Rectangle 12"/>
          <p:cNvSpPr/>
          <p:nvPr/>
        </p:nvSpPr>
        <p:spPr>
          <a:xfrm>
            <a:off x="6701365" y="4406910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75657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fraktiler for majs og græs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2" y="1355101"/>
            <a:ext cx="11096151" cy="3491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0797" y="2404533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8" name="Rectangle 7"/>
          <p:cNvSpPr/>
          <p:nvPr/>
        </p:nvSpPr>
        <p:spPr>
          <a:xfrm>
            <a:off x="6694309" y="2737557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9" name="Rectangle 8"/>
          <p:cNvSpPr/>
          <p:nvPr/>
        </p:nvSpPr>
        <p:spPr>
          <a:xfrm>
            <a:off x="5887150" y="3070581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0" name="Rectangle 9"/>
          <p:cNvSpPr/>
          <p:nvPr/>
        </p:nvSpPr>
        <p:spPr>
          <a:xfrm>
            <a:off x="9567332" y="3399973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1" name="Rectangle 10"/>
          <p:cNvSpPr/>
          <p:nvPr/>
        </p:nvSpPr>
        <p:spPr>
          <a:xfrm>
            <a:off x="6575776" y="3747918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2" name="Rectangle 11"/>
          <p:cNvSpPr/>
          <p:nvPr/>
        </p:nvSpPr>
        <p:spPr>
          <a:xfrm>
            <a:off x="8827919" y="4047075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3" name="Rectangle 12"/>
          <p:cNvSpPr/>
          <p:nvPr/>
        </p:nvSpPr>
        <p:spPr>
          <a:xfrm>
            <a:off x="6587065" y="4368810"/>
            <a:ext cx="575733" cy="3499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7507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 af fremstillingsprisen på grovfoder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527463"/>
              </p:ext>
            </p:extLst>
          </p:nvPr>
        </p:nvGraphicFramePr>
        <p:xfrm>
          <a:off x="1128889" y="1104523"/>
          <a:ext cx="9200443" cy="492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30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Fremstillingspris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21" y="1104523"/>
            <a:ext cx="7667625" cy="5419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373086" y="4263168"/>
            <a:ext cx="6923314" cy="2177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73086" y="3815192"/>
            <a:ext cx="6923314" cy="2177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Maskintid - Tidsforbrug i grovfoderproduktion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Formål med maskintid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sz="2000" dirty="0"/>
              <a:t>Overblik over spidsbelastningsperioder og kapaciteter – rettidighed i marken</a:t>
            </a:r>
          </a:p>
          <a:p>
            <a:r>
              <a:rPr lang="da-DK" sz="2000" dirty="0"/>
              <a:t>Ændret tidsbehov ved ændret markplan eller øget mængde ha</a:t>
            </a:r>
          </a:p>
          <a:p>
            <a:endParaRPr lang="da-DK" sz="2000" dirty="0"/>
          </a:p>
          <a:p>
            <a:r>
              <a:rPr lang="da-DK" sz="2000" dirty="0"/>
              <a:t>Tiltænkt landmanden, plantekonsulenter og maskinkonsulenter</a:t>
            </a:r>
          </a:p>
          <a:p>
            <a:r>
              <a:rPr lang="da-DK" sz="2000" dirty="0"/>
              <a:t>Tilgængelig på Landbrugsinfo, søg på Maskintid</a:t>
            </a:r>
          </a:p>
          <a:p>
            <a:endParaRPr lang="da-DK" sz="2000" dirty="0"/>
          </a:p>
          <a:p>
            <a:r>
              <a:rPr lang="da-DK" sz="2000" dirty="0"/>
              <a:t>Baseret på normværdier med mulighed for tilpasninger</a:t>
            </a:r>
            <a:endParaRPr lang="en-US" sz="2000" dirty="0"/>
          </a:p>
          <a:p>
            <a:endParaRPr lang="da-DK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Markplaner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FDF4DB-E743-4528-9C7D-B7B5B94B8F71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501887336"/>
              </p:ext>
            </p:extLst>
          </p:nvPr>
        </p:nvGraphicFramePr>
        <p:xfrm>
          <a:off x="542924" y="1104523"/>
          <a:ext cx="9991725" cy="459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5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- markkapacitet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1104523"/>
            <a:ext cx="3882483" cy="1278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292" b="18947"/>
          <a:stretch/>
        </p:blipFill>
        <p:spPr>
          <a:xfrm>
            <a:off x="529792" y="2673726"/>
            <a:ext cx="11035173" cy="3024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2924" y="3727030"/>
            <a:ext cx="11022041" cy="197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4" name="Rectangle 13"/>
          <p:cNvSpPr/>
          <p:nvPr/>
        </p:nvSpPr>
        <p:spPr>
          <a:xfrm>
            <a:off x="6076950" y="2673725"/>
            <a:ext cx="5488015" cy="1053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9391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- medarbejdertimer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529792" y="3105284"/>
            <a:ext cx="11178561" cy="5427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1" y="4146925"/>
            <a:ext cx="10600936" cy="1168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1" y="1358517"/>
            <a:ext cx="4583195" cy="12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- Transport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65" r="1"/>
          <a:stretch/>
        </p:blipFill>
        <p:spPr>
          <a:xfrm>
            <a:off x="542924" y="1555445"/>
            <a:ext cx="6800665" cy="192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2" y="3686174"/>
            <a:ext cx="6810691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558982"/>
              </p:ext>
            </p:extLst>
          </p:nvPr>
        </p:nvGraphicFramePr>
        <p:xfrm>
          <a:off x="529792" y="1162049"/>
          <a:ext cx="11052608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- arbejdstimer til rådighed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 rot="1167024">
            <a:off x="3054933" y="1578293"/>
            <a:ext cx="2615780" cy="134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1211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Nudrift</a:t>
            </a:r>
            <a:r>
              <a:rPr lang="da-DK" sz="3200" dirty="0"/>
              <a:t> – tidsbehov pr. aktivitet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753538670"/>
              </p:ext>
            </p:extLst>
          </p:nvPr>
        </p:nvGraphicFramePr>
        <p:xfrm>
          <a:off x="542924" y="1209675"/>
          <a:ext cx="11106151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276350" y="2552700"/>
            <a:ext cx="952500" cy="2305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7" name="Oval 6"/>
          <p:cNvSpPr/>
          <p:nvPr/>
        </p:nvSpPr>
        <p:spPr>
          <a:xfrm>
            <a:off x="4848225" y="1543050"/>
            <a:ext cx="952500" cy="3314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281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3" id="{2E72F9AF-9D43-BD4F-944B-DE70BEA4778F}" vid="{A2E0B78D-1882-404F-8A2A-6EDBBE01AA2B}"/>
    </a:ext>
  </a:extLst>
</a:theme>
</file>

<file path=ppt/theme/theme2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3" id="{2E72F9AF-9D43-BD4F-944B-DE70BEA4778F}" vid="{3DD74929-68E3-8A47-A037-8B867BA28C3E}"/>
    </a:ext>
  </a:extLst>
</a:theme>
</file>

<file path=ppt/theme/theme3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3" id="{2E72F9AF-9D43-BD4F-944B-DE70BEA4778F}" vid="{EA60EE4B-7025-8845-A809-837230E62DCB}"/>
    </a:ext>
  </a:extLst>
</a:theme>
</file>

<file path=ppt/theme/theme4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3" id="{2E72F9AF-9D43-BD4F-944B-DE70BEA4778F}" vid="{187139E8-B126-4345-8CB8-9B56326625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EGES">
    <a:dk1>
      <a:srgbClr val="000000"/>
    </a:dk1>
    <a:lt1>
      <a:sysClr val="window" lastClr="FFFFFF"/>
    </a:lt1>
    <a:dk2>
      <a:srgbClr val="09562C"/>
    </a:dk2>
    <a:lt2>
      <a:srgbClr val="E7E5DB"/>
    </a:lt2>
    <a:accent1>
      <a:srgbClr val="076471"/>
    </a:accent1>
    <a:accent2>
      <a:srgbClr val="C8C7B2"/>
    </a:accent2>
    <a:accent3>
      <a:srgbClr val="9DDCF9"/>
    </a:accent3>
    <a:accent4>
      <a:srgbClr val="7C9877"/>
    </a:accent4>
    <a:accent5>
      <a:srgbClr val="338291"/>
    </a:accent5>
    <a:accent6>
      <a:srgbClr val="E95D0F"/>
    </a:accent6>
    <a:hlink>
      <a:srgbClr val="076471"/>
    </a:hlink>
    <a:folHlink>
      <a:srgbClr val="E95D0F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Rettighedsgruppe xmlns="fc0fdba4-151c-4e55-9dcc-4c0be9bb72c9">1</Rettighedsgruppe>
    <WebInfoMultiSelect xmlns="fc0fdba4-151c-4e55-9dcc-4c0be9bb72c9" xsi:nil="true"/>
    <PublishingRollupImage xmlns="http://schemas.microsoft.com/sharepoint/v3" xsi:nil="true"/>
    <Revisionsdato xmlns="5aa14257-579e-4a1f-bbbb-3c8dd7393476">2018-11-15T12:51:00+00:00</Revisionsdato>
    <DynamicPublishingContent5 xmlns="http://schemas.microsoft.com/sharepoint/v3" xsi:nil="true"/>
    <Projekter xmlns="fc0fdba4-151c-4e55-9dcc-4c0be9bb72c9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WebInfoLawCodes xmlns="fc0fdba4-151c-4e55-9dcc-4c0be9bb72c9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EnclosureFor xmlns="fc0fdba4-151c-4e55-9dcc-4c0be9bb72c9">
      <Url xsi:nil="true"/>
      <Description xsi:nil="true"/>
    </EnclosureFor>
    <GammelURL xmlns="fc0fdba4-151c-4e55-9dcc-4c0be9bb72c9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2018-11-15T12:51:00+00:00</Bekraeftelsesdato>
    <DynamicPublishingContent1 xmlns="http://schemas.microsoft.com/sharepoint/v3" xsi:nil="true"/>
    <DynamicPublishingContent13 xmlns="http://schemas.microsoft.com/sharepoint/v3" xsi:nil="true"/>
    <TaksonomiTaxHTField0 xmlns="fc0fdba4-151c-4e55-9dcc-4c0be9bb72c9">
      <Terms xmlns="http://schemas.microsoft.com/office/infopath/2007/PartnerControls"/>
    </TaksonomiTaxHTField0>
    <PublishingVariationGroupID xmlns="http://schemas.microsoft.com/sharepoint/v3" xsi:nil="true"/>
    <ArticleStartDate xmlns="http://schemas.microsoft.com/sharepoint/v3">2018-11-15T12:52:01+00:00</ArticleStartDate>
    <Ansvarligafdeling xmlns="fc0fdba4-151c-4e55-9dcc-4c0be9bb72c9">52</Ansvarligafdeling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idp|001migh@prod.dli</DisplayName>
        <AccountId>45910</AccountId>
        <AccountType/>
      </UserInfo>
    </Forfattere>
    <DynamicPublishingContent3 xmlns="http://schemas.microsoft.com/sharepoint/v3" xsi:nil="true"/>
    <Sorteringsorden xmlns="5aa14257-579e-4a1f-bbbb-3c8dd7393476" xsi:nil="true"/>
    <ProjectID xmlns="fc0fdba4-151c-4e55-9dcc-4c0be9bb72c9">X759X</ProjectID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fc0fdba4-151c-4e55-9dcc-4c0be9bb72c9">false</Ingen_x0020_besked_x0020_ved_x0020_arkivering>
    <NetSkabelonValue xmlns="fc0fdba4-151c-4e55-9dcc-4c0be9bb72c9" xsi:nil="true"/>
    <PermalinkID xmlns="fc0fdba4-151c-4e55-9dcc-4c0be9bb72c9">67ae26d1-a3ad-48dc-966b-a1af6b299ea5</PermalinkID>
    <Bevillingsgivere xmlns="fc0fdba4-151c-4e55-9dcc-4c0be9bb72c9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IsHiddenFromRollup xmlns="fc0fdba4-151c-4e55-9dcc-4c0be9bb72c9">0</IsHiddenFromRollup>
    <PublishingStartDate xmlns="http://schemas.microsoft.com/sharepoint/v3" xsi:nil="true"/>
    <WebInfoSubjects xmlns="fc0fdba4-151c-4e55-9dcc-4c0be9bb72c9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FinanceYear xmlns="fc0fdba4-151c-4e55-9dcc-4c0be9bb72c9" xsi:nil="true"/>
    <Afrapportering xmlns="fc0fdba4-151c-4e55-9dcc-4c0be9bb72c9">759;#Effektiv formidling til landmanden af økonomiske resultater og potentialer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Afsender xmlns="fc0fdba4-151c-4e55-9dcc-4c0be9bb72c9">2</Afsender>
    <Arkiveringsdato xmlns="fc0fdba4-151c-4e55-9dcc-4c0be9bb72c9">2099-12-31T23:00:00+00:00</Arkiveringsdato>
    <HideInRollups xmlns="fc0fdba4-151c-4e55-9dcc-4c0be9bb72c9">false</HideInRollups>
    <HitCount xmlns="fc0fdba4-151c-4e55-9dcc-4c0be9bb72c9">0</HitCount>
    <DynamicPublishingContent8 xmlns="http://schemas.microsoft.com/sharepoint/v3" xsi:nil="true"/>
    <TaxCatchAll xmlns="303eeafb-7dff-46db-9396-e9c651f530ea"/>
    <Comments xmlns="http://schemas.microsoft.com/sharepoint/v3">Præsentation af nyt regneark til kvægkongres 2018.</Comments>
    <Nummer xmlns="5aa14257-579e-4a1f-bbbb-3c8dd7393476" xsi:nil="true"/>
    <_dlc_DocId xmlns="303eeafb-7dff-46db-9396-e9c651f530ea">LBINFO-937041975-20862</_dlc_DocId>
    <_dlc_DocIdUrl xmlns="303eeafb-7dff-46db-9396-e9c651f530ea">
      <Url>https://sp.landbrugsinfo.dk/Afrapportering/innovation/2018/_layouts/DocIdRedir.aspx?ID=LBINFO-937041975-20862</Url>
      <Description>LBINFO-937041975-20862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2E9F973A8E78CB44B5A02CB197182948" ma:contentTypeVersion="97" ma:contentTypeDescription="Contenttype til binære filer der bliver publiceret på Landbrugsinfo" ma:contentTypeScope="" ma:versionID="7da9c7ee2ddafd5f456dad06100016c6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952239cffc6462d5667cf3466d329cb6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CCE03-9861-4898-AB80-70B1B4847ED7}"/>
</file>

<file path=customXml/itemProps2.xml><?xml version="1.0" encoding="utf-8"?>
<ds:datastoreItem xmlns:ds="http://schemas.openxmlformats.org/officeDocument/2006/customXml" ds:itemID="{70221280-4CEE-452E-9AF0-64C117E492D2}"/>
</file>

<file path=customXml/itemProps3.xml><?xml version="1.0" encoding="utf-8"?>
<ds:datastoreItem xmlns:ds="http://schemas.openxmlformats.org/officeDocument/2006/customXml" ds:itemID="{D4A45243-4424-4F58-9E23-BEF53C44D019}"/>
</file>

<file path=customXml/itemProps4.xml><?xml version="1.0" encoding="utf-8"?>
<ds:datastoreItem xmlns:ds="http://schemas.openxmlformats.org/officeDocument/2006/customXml" ds:itemID="{B27FF9B5-0ECD-46EE-BB43-03A3DC16E2EE}"/>
</file>

<file path=docProps/app.xml><?xml version="1.0" encoding="utf-8"?>
<Properties xmlns="http://schemas.openxmlformats.org/officeDocument/2006/extended-properties" xmlns:vt="http://schemas.openxmlformats.org/officeDocument/2006/docPropsVTypes">
  <Template>Landbrug_og_Foedevarer</Template>
  <TotalTime>0</TotalTime>
  <Words>238</Words>
  <Application>Microsoft Office PowerPoint</Application>
  <PresentationFormat>Brugerdefineret</PresentationFormat>
  <Paragraphs>75</Paragraphs>
  <Slides>20</Slides>
  <Notes>3</Notes>
  <HiddenSlides>4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LF PPT - Noget at leve af. Noget at leve for.</vt:lpstr>
      <vt:lpstr>LF PPT - Vækst i balance</vt:lpstr>
      <vt:lpstr>LF PPT - Illustrationer i bunden</vt:lpstr>
      <vt:lpstr>LF PPT - SEGES</vt:lpstr>
      <vt:lpstr>Tidskapacitet og økonomi i grovfoderproduktionen</vt:lpstr>
      <vt:lpstr>Oversigt</vt:lpstr>
      <vt:lpstr>Formål med maskintid</vt:lpstr>
      <vt:lpstr>Markplaner</vt:lpstr>
      <vt:lpstr>Nudrift - markkapacitet</vt:lpstr>
      <vt:lpstr>Nudrift - medarbejdertimer</vt:lpstr>
      <vt:lpstr>Nudrift - Transport</vt:lpstr>
      <vt:lpstr>Nudrift - arbejdstimer til rådighed</vt:lpstr>
      <vt:lpstr>Nudrift – tidsbehov pr. aktivitet</vt:lpstr>
      <vt:lpstr>Nudrift – øget mandskabstid</vt:lpstr>
      <vt:lpstr>Nudrift – ekstra mandskab</vt:lpstr>
      <vt:lpstr>Fremtid - markplan</vt:lpstr>
      <vt:lpstr>Fremtid - forpagtningsomkostninger</vt:lpstr>
      <vt:lpstr>Fremtid – arbejdstimer til rådighed</vt:lpstr>
      <vt:lpstr>Opsummering</vt:lpstr>
      <vt:lpstr>Nye fraktiler for majs og græs</vt:lpstr>
      <vt:lpstr>Nye fraktiler for majs og græs</vt:lpstr>
      <vt:lpstr>Udvikling af fremstillingsprisen på grovfoder</vt:lpstr>
      <vt:lpstr>Fremstillingspris</vt:lpstr>
      <vt:lpstr>Tak for opmærksomheden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4 Præsentation af tidskapacitet i grovfoderproduktion</dc:title>
  <dc:subject/>
  <dc:creator/>
  <cp:keywords/>
  <dc:description/>
  <cp:lastModifiedBy/>
  <cp:revision>1</cp:revision>
  <dcterms:created xsi:type="dcterms:W3CDTF">2018-02-14T08:59:21Z</dcterms:created>
  <dcterms:modified xsi:type="dcterms:W3CDTF">2018-11-15T12:50:30Z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0x010100C568DB52D9D0A14D9B2FDCC96666E9F2007948130EC3DB064584E219954237AF3900242457EFB8B24247815D688C526CD44D00C26A9DBCB02B5C4DA1F017B836C045C00060750ADE2E6249BABB5C6118FC133DE800AF2E6DC7107240CAAE62CB7A7C0C3100002E9F973A8E78CB44B5A02CB197182948</vt:lpwstr>
  </property>
  <property fmtid="{D5CDD505-2E9C-101B-9397-08002B2CF9AE}" pid="3" name="_dlc_DocIdItemGuid">
    <vt:lpwstr>9c651cb5-24b4-4ce4-ae45-f9c3948e25c6</vt:lpwstr>
  </property>
  <property fmtid="{D5CDD505-2E9C-101B-9397-08002B2CF9AE}" pid="4" name="Taksonomi">
    <vt:lpwstr/>
  </property>
</Properties>
</file>